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8" r:id="rId5"/>
    <p:sldId id="269" r:id="rId6"/>
    <p:sldId id="267" r:id="rId7"/>
    <p:sldId id="260" r:id="rId8"/>
    <p:sldId id="264" r:id="rId9"/>
    <p:sldId id="258" r:id="rId10"/>
    <p:sldId id="266" r:id="rId11"/>
    <p:sldId id="263" r:id="rId12"/>
    <p:sldId id="259" r:id="rId13"/>
    <p:sldId id="262" r:id="rId14"/>
    <p:sldId id="265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1" autoAdjust="0"/>
    <p:restoredTop sz="94660"/>
  </p:normalViewPr>
  <p:slideViewPr>
    <p:cSldViewPr snapToGrid="0">
      <p:cViewPr>
        <p:scale>
          <a:sx n="100" d="100"/>
          <a:sy n="100" d="100"/>
        </p:scale>
        <p:origin x="231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7570F-ED60-42E5-9C7C-8B32C3920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AED1FC-D106-435C-B00E-1446A76C5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88527B-3160-498C-816C-3CE60551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F32AF1-69F7-494B-BB34-FCD5D2C8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0D5208-2EC6-46E0-ADC0-336C28BF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9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B8A33-42A4-43BB-926F-0A53FA41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A13ED6-7512-49A4-9EE4-A04D0254F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D1F796-2802-4525-B78E-41677950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C0A7E5-DF95-47F6-981D-9865C2CB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9E3C2C-D8A8-4277-9C1C-9C6C8182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94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67DF57-D79D-4FCB-9A65-07CA233C0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11CCCD-CF24-41FE-97DC-6AB743789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1D140E-8847-4AD3-88DD-47B8301B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C8A9F2-0593-46DF-A51E-8D3C40F0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32D2A5-BD38-4417-9ABB-3F34020C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82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42B71-D3F8-4EBC-A148-33DF6DAC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C3FCE2-B158-464D-868F-9ED36719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881324-48E2-4261-A1B5-7A05B059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0EEACE-0C96-4FD3-8C2C-DC3257E9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F97771-ACAB-41CD-A689-E200720D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4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51D0E-77FE-45DF-9BEF-4FF9D3DC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076E90-8E95-4CB8-BBD3-FA58AEF13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5C9DA2-8E97-49BA-87CF-8ADB0116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446360-A5A3-45A2-B327-0FC1EC1F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2B49E8-9E3B-479E-BB63-B7581B64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9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623C1-700E-4190-8D8C-04B36B30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298040-4F57-4FA9-B992-684FBE73A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2E5E33-C615-4ABE-93DE-856C2682C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D198E-6BD9-41EF-B554-D87ED232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5FA5F5-67C6-4A8E-8579-3696F79B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28935E-E439-467D-AC21-51C24AD2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11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75522-D3F9-4B63-A938-E3975C29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AC2C40-172D-4D6F-8E4C-DA83D3CBB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5B3F44-0EA3-4458-96D2-BE0C01716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89DDDC-B123-45D1-AE61-AC88CCEA5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1DFAEE-914F-46A5-9B62-BF20B01A3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476F66-708A-4B23-93D0-868572D2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8B9711-DF9C-43D4-A516-E78914470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C1E345F-7842-47B7-975D-49E1CE6C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39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A12A-9268-472B-A8D4-1C2DA001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04C1622-BF52-4A79-9206-E4225A83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A3D570-85AE-412D-A675-F345D97A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A86CC00-804A-4DDD-BA48-806B14BE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71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C5E6FA-1D6B-4C8D-A5E6-09D849C4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EC4292-6600-4886-A553-316292DB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5E09D5-2D7E-422B-B657-E702D344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4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DE8D3-E413-4ECA-8F5B-9E0DAFD2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AE816-81E8-4133-A5F1-4C45E05F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70EC8A-3101-42CE-B6F3-50EF478D6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F574ED-B761-4C45-BCFE-84F3F2A6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85143-70B0-43E1-8682-576B8F87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21925C-D02A-47D3-B635-80B94168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99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40EBD-76BE-4A15-8B1B-ACECE12F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35CEDD6-D80D-4AC7-9C64-553DC5901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3CEE9-CF4D-4094-B15A-A093DDEC3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5E8F45-09A7-487F-A469-AF5AC7B9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CFCA1C-BA3D-49BB-8170-F636E5DA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DC8450-C682-4573-A8CB-052588EE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27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6D4F310-C42D-4921-99DF-57E78895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5C341B-37C5-47E6-B283-B06A7CE9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F24471-EC23-452A-AD62-C9CA74786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C71E3-77E4-4BD2-A00E-850172D918A7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6DC8BB-2360-4711-A7CA-1C6B0273A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ED22D0-5067-4ABF-A69C-F9EC23F0A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-1461535615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01FE906B-5C85-423E-AEB5-71FC2638E158}"/>
              </a:ext>
            </a:extLst>
          </p:cNvPr>
          <p:cNvSpPr txBox="1"/>
          <p:nvPr userDrawn="1"/>
        </p:nvSpPr>
        <p:spPr>
          <a:xfrm>
            <a:off x="0" y="6629836"/>
            <a:ext cx="2087159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8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Neon@Público</a:t>
            </a:r>
          </a:p>
        </p:txBody>
      </p:sp>
    </p:spTree>
    <p:extLst>
      <p:ext uri="{BB962C8B-B14F-4D97-AF65-F5344CB8AC3E}">
        <p14:creationId xmlns:p14="http://schemas.microsoft.com/office/powerpoint/2010/main" val="251042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BD6195F-1279-48F7-A08A-5C1D0B8CADF3}"/>
              </a:ext>
            </a:extLst>
          </p:cNvPr>
          <p:cNvGrpSpPr/>
          <p:nvPr/>
        </p:nvGrpSpPr>
        <p:grpSpPr>
          <a:xfrm>
            <a:off x="986724" y="748391"/>
            <a:ext cx="10138475" cy="1969945"/>
            <a:chOff x="4070119" y="5096766"/>
            <a:chExt cx="7493232" cy="1455964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4AF0EE8-8CD9-4EE8-B1A4-553A57CB7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61" b="25283"/>
            <a:stretch/>
          </p:blipFill>
          <p:spPr>
            <a:xfrm>
              <a:off x="4070119" y="5096766"/>
              <a:ext cx="7493232" cy="977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CaixaDeTexto 140">
              <a:extLst>
                <a:ext uri="{FF2B5EF4-FFF2-40B4-BE49-F238E27FC236}">
                  <a16:creationId xmlns:a16="http://schemas.microsoft.com/office/drawing/2014/main" id="{963DF73A-FD09-45B7-A30B-5CD1F78BC046}"/>
                </a:ext>
              </a:extLst>
            </p:cNvPr>
            <p:cNvSpPr txBox="1"/>
            <p:nvPr/>
          </p:nvSpPr>
          <p:spPr>
            <a:xfrm>
              <a:off x="4863987" y="5981230"/>
              <a:ext cx="5905495" cy="571500"/>
            </a:xfrm>
            <a:prstGeom prst="rect">
              <a:avLst/>
            </a:prstGeom>
            <a:noFill/>
            <a:ln w="1587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8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Uma</a:t>
              </a:r>
              <a:r>
                <a:rPr lang="pt-BR" sz="2800" baseline="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Dashboard de Gelo e </a:t>
              </a:r>
              <a:r>
                <a:rPr lang="pt-BR" sz="3200" baseline="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Fogo</a:t>
              </a:r>
              <a:endParaRPr lang="pt-BR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D4E7971-E9CB-4AE9-A863-2096631FAC38}"/>
              </a:ext>
            </a:extLst>
          </p:cNvPr>
          <p:cNvGrpSpPr/>
          <p:nvPr/>
        </p:nvGrpSpPr>
        <p:grpSpPr>
          <a:xfrm>
            <a:off x="1979840" y="3731923"/>
            <a:ext cx="8232320" cy="2476496"/>
            <a:chOff x="0" y="0"/>
            <a:chExt cx="8232320" cy="247649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17A3734E-0BA7-46AC-BD3A-EC8B4DAA00AD}"/>
                </a:ext>
              </a:extLst>
            </p:cNvPr>
            <p:cNvGrpSpPr/>
            <p:nvPr/>
          </p:nvGrpSpPr>
          <p:grpSpPr>
            <a:xfrm>
              <a:off x="243372" y="625926"/>
              <a:ext cx="1539163" cy="1850570"/>
              <a:chOff x="243372" y="625926"/>
              <a:chExt cx="1539163" cy="1850570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BC8147A0-4782-4AFE-88A6-137231C91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3372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CaixaDeTexto 141">
                <a:extLst>
                  <a:ext uri="{FF2B5EF4-FFF2-40B4-BE49-F238E27FC236}">
                    <a16:creationId xmlns:a16="http://schemas.microsoft.com/office/drawing/2014/main" id="{D8F29663-9329-4B5A-B894-AE2B380C95A2}"/>
                  </a:ext>
                </a:extLst>
              </p:cNvPr>
              <p:cNvSpPr txBox="1"/>
              <p:nvPr/>
            </p:nvSpPr>
            <p:spPr>
              <a:xfrm>
                <a:off x="272142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Honer</a:t>
                </a:r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0282B87-62B3-416F-85AE-DF65FF9BD611}"/>
                </a:ext>
              </a:extLst>
            </p:cNvPr>
            <p:cNvGrpSpPr/>
            <p:nvPr/>
          </p:nvGrpSpPr>
          <p:grpSpPr>
            <a:xfrm>
              <a:off x="2257230" y="625926"/>
              <a:ext cx="1539163" cy="1850570"/>
              <a:chOff x="2257230" y="625926"/>
              <a:chExt cx="1539163" cy="1850570"/>
            </a:xfrm>
          </p:grpSpPr>
          <p:pic>
            <p:nvPicPr>
              <p:cNvPr id="22" name="Imagem 21">
                <a:extLst>
                  <a:ext uri="{FF2B5EF4-FFF2-40B4-BE49-F238E27FC236}">
                    <a16:creationId xmlns:a16="http://schemas.microsoft.com/office/drawing/2014/main" id="{1F7CB74D-BB8B-447E-955F-E820A70F3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57230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CaixaDeTexto 145">
                <a:extLst>
                  <a:ext uri="{FF2B5EF4-FFF2-40B4-BE49-F238E27FC236}">
                    <a16:creationId xmlns:a16="http://schemas.microsoft.com/office/drawing/2014/main" id="{E27226B2-A6C1-46A0-A40D-CD8438321584}"/>
                  </a:ext>
                </a:extLst>
              </p:cNvPr>
              <p:cNvSpPr txBox="1"/>
              <p:nvPr/>
            </p:nvSpPr>
            <p:spPr>
              <a:xfrm>
                <a:off x="2286000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Isa</a:t>
                </a:r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189CB0A4-1D1C-4809-86F8-92FD90784A21}"/>
                </a:ext>
              </a:extLst>
            </p:cNvPr>
            <p:cNvGrpSpPr/>
            <p:nvPr/>
          </p:nvGrpSpPr>
          <p:grpSpPr>
            <a:xfrm>
              <a:off x="4230265" y="625926"/>
              <a:ext cx="1539163" cy="1850570"/>
              <a:chOff x="4230265" y="625926"/>
              <a:chExt cx="1539163" cy="1850570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E318F58A-5F0A-45DE-8417-2CC1F673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265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1" name="CaixaDeTexto 152">
                <a:extLst>
                  <a:ext uri="{FF2B5EF4-FFF2-40B4-BE49-F238E27FC236}">
                    <a16:creationId xmlns:a16="http://schemas.microsoft.com/office/drawing/2014/main" id="{A1952DF1-E1B7-4759-B431-A4432D9DA28C}"/>
                  </a:ext>
                </a:extLst>
              </p:cNvPr>
              <p:cNvSpPr txBox="1"/>
              <p:nvPr/>
            </p:nvSpPr>
            <p:spPr>
              <a:xfrm>
                <a:off x="4259035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Anna</a:t>
                </a: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F28ED350-2945-415C-B0CF-9E7F8E34528C}"/>
                </a:ext>
              </a:extLst>
            </p:cNvPr>
            <p:cNvGrpSpPr/>
            <p:nvPr/>
          </p:nvGrpSpPr>
          <p:grpSpPr>
            <a:xfrm>
              <a:off x="6121658" y="625926"/>
              <a:ext cx="1539163" cy="1850570"/>
              <a:chOff x="6121658" y="625926"/>
              <a:chExt cx="1539163" cy="1850570"/>
            </a:xfrm>
          </p:grpSpPr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id="{E2F43B46-9E80-4722-947E-2F6BD27C5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21658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CaixaDeTexto 159">
                <a:extLst>
                  <a:ext uri="{FF2B5EF4-FFF2-40B4-BE49-F238E27FC236}">
                    <a16:creationId xmlns:a16="http://schemas.microsoft.com/office/drawing/2014/main" id="{C4B11563-CB37-41E0-8C6A-31C2B7D6BC4D}"/>
                  </a:ext>
                </a:extLst>
              </p:cNvPr>
              <p:cNvSpPr txBox="1"/>
              <p:nvPr/>
            </p:nvSpPr>
            <p:spPr>
              <a:xfrm>
                <a:off x="6150428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Amanda</a:t>
                </a:r>
              </a:p>
            </p:txBody>
          </p:sp>
        </p:grpSp>
        <p:sp>
          <p:nvSpPr>
            <p:cNvPr id="17" name="CaixaDeTexto 164">
              <a:extLst>
                <a:ext uri="{FF2B5EF4-FFF2-40B4-BE49-F238E27FC236}">
                  <a16:creationId xmlns:a16="http://schemas.microsoft.com/office/drawing/2014/main" id="{36689A5C-3011-49F5-8490-0BDF3C745697}"/>
                </a:ext>
              </a:extLst>
            </p:cNvPr>
            <p:cNvSpPr txBox="1"/>
            <p:nvPr/>
          </p:nvSpPr>
          <p:spPr>
            <a:xfrm>
              <a:off x="0" y="0"/>
              <a:ext cx="8232320" cy="571500"/>
            </a:xfrm>
            <a:prstGeom prst="rect">
              <a:avLst/>
            </a:prstGeom>
            <a:noFill/>
            <a:ln w="952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32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Integrantes Casa Resilia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11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2254BCF-A860-41E2-935D-41802AD6D6A0}"/>
              </a:ext>
            </a:extLst>
          </p:cNvPr>
          <p:cNvGraphicFramePr>
            <a:graphicFrameLocks noGrp="1"/>
          </p:cNvGraphicFramePr>
          <p:nvPr/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5460366-0516-462F-A5BC-FACB6EB0ECA9}"/>
              </a:ext>
            </a:extLst>
          </p:cNvPr>
          <p:cNvGraphicFramePr>
            <a:graphicFrameLocks noGrp="1"/>
          </p:cNvGraphicFramePr>
          <p:nvPr/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344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21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2254BCF-A860-41E2-935D-41802AD6D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27515"/>
              </p:ext>
            </p:extLst>
          </p:nvPr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5460366-0516-462F-A5BC-FACB6EB0E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80014"/>
              </p:ext>
            </p:extLst>
          </p:nvPr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344478"/>
                  </a:ext>
                </a:extLst>
              </a:tr>
            </a:tbl>
          </a:graphicData>
        </a:graphic>
      </p:graphicFrame>
      <p:sp>
        <p:nvSpPr>
          <p:cNvPr id="11" name="Retângulo 10">
            <a:extLst>
              <a:ext uri="{FF2B5EF4-FFF2-40B4-BE49-F238E27FC236}">
                <a16:creationId xmlns:a16="http://schemas.microsoft.com/office/drawing/2014/main" id="{A2E5C4C5-DEC4-4897-B8FE-9F77AE5225B1}"/>
              </a:ext>
            </a:extLst>
          </p:cNvPr>
          <p:cNvSpPr/>
          <p:nvPr/>
        </p:nvSpPr>
        <p:spPr>
          <a:xfrm>
            <a:off x="1162051" y="1653144"/>
            <a:ext cx="4059055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51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A9912D-7E0D-4D83-B5CB-BAB09948E00B}"/>
              </a:ext>
            </a:extLst>
          </p:cNvPr>
          <p:cNvSpPr txBox="1"/>
          <p:nvPr/>
        </p:nvSpPr>
        <p:spPr>
          <a:xfrm>
            <a:off x="488731" y="1828080"/>
            <a:ext cx="112145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"TEMPORADAS MELHOR AVALIADAS"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@row_number:=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@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`GRUPO`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`GRUPO`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`MEDIA`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@row_number:=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@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`GRUPO`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@row_number +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@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`GRUPO`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:=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`GRUPO`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(*)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`TOTAL`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a)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b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`COUNT`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`TOTAL`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`TOTAL`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`GRUPO`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`MEDIA`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8.0/Uploads/SEASON_RATING.csv'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527517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38945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91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61667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91096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4AC7D323-1312-4EFB-916A-AFA707FD61A4}"/>
              </a:ext>
            </a:extLst>
          </p:cNvPr>
          <p:cNvSpPr/>
          <p:nvPr/>
        </p:nvSpPr>
        <p:spPr>
          <a:xfrm>
            <a:off x="1162051" y="959292"/>
            <a:ext cx="9439274" cy="4584258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116" name="Imagem 11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72148A1-5F25-4075-94B2-852EB9D61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50" y="-11628"/>
            <a:ext cx="6759688" cy="7168240"/>
          </a:xfrm>
          <a:prstGeom prst="rect">
            <a:avLst/>
          </a:prstGeom>
        </p:spPr>
      </p:pic>
      <p:sp>
        <p:nvSpPr>
          <p:cNvPr id="117" name="CaixaDeTexto 140">
            <a:extLst>
              <a:ext uri="{FF2B5EF4-FFF2-40B4-BE49-F238E27FC236}">
                <a16:creationId xmlns:a16="http://schemas.microsoft.com/office/drawing/2014/main" id="{29969305-E26D-43C8-8D06-F839B3B191E4}"/>
              </a:ext>
            </a:extLst>
          </p:cNvPr>
          <p:cNvSpPr txBox="1"/>
          <p:nvPr/>
        </p:nvSpPr>
        <p:spPr>
          <a:xfrm>
            <a:off x="1733551" y="1138054"/>
            <a:ext cx="12192000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DAS TABELAS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11A3A54-190D-4D87-AECA-EE32025ED267}"/>
              </a:ext>
            </a:extLst>
          </p:cNvPr>
          <p:cNvSpPr txBox="1"/>
          <p:nvPr/>
        </p:nvSpPr>
        <p:spPr>
          <a:xfrm>
            <a:off x="2697875" y="1106097"/>
            <a:ext cx="61531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`HOUSENAME`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`ACTOR_ESS`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`EPISODES_APPEARED`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`TITLE`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`RELEASE_DATE`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`VOTES`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`SUMMARY`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`WRITTER1`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`WRITTER2`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`STAR1`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`STAR2`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`STAR3`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`USERS_REVIEWS`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`CRITICS_REVIEWS`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`US_VIEWERS`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`DURATION`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`DIRECTOR`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1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Tabelas 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Iportadas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do SQL gerado no Site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HOUSENAME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REGION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ACTOR_ESS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EPISODES_APPEARED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FIRST_APPEARANCE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LAST_APPEARANCE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SEASON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TITLE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RATING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VOTES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SUMMARY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STAR3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USERS_REVIEWS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CRITICS_REVIEWS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US_VIEWERS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DURATION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DIRECTOR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Povoar Tabelas 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endParaRPr lang="pt-BR" sz="16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408B49A8-CE79-4475-8714-D29F12A124FF}"/>
              </a:ext>
            </a:extLst>
          </p:cNvPr>
          <p:cNvSpPr/>
          <p:nvPr/>
        </p:nvSpPr>
        <p:spPr>
          <a:xfrm>
            <a:off x="6360327" y="250866"/>
            <a:ext cx="5736423" cy="648616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452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das Tabelas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HOUSENAME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REGION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ACTOR_ESS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EPISODES_APPEARED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FIRST_APPEARANCE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LAST_APPEARANCE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SEASON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TITLE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RATING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VOTES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SUMMARY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STAR3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USERS_REVIEWS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CRITICS_REVIEWS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US_VIEWERS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DURATION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DIRECTOR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Povoar Tabelas 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endParaRPr lang="pt-BR" sz="16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47FA6D-10AE-4440-B36D-50080B7F8C8A}"/>
              </a:ext>
            </a:extLst>
          </p:cNvPr>
          <p:cNvSpPr/>
          <p:nvPr/>
        </p:nvSpPr>
        <p:spPr>
          <a:xfrm>
            <a:off x="1165580" y="1092220"/>
            <a:ext cx="5292370" cy="5644812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529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C9E221BB-0338-4F03-83C0-D62D6812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048"/>
          <a:stretch/>
        </p:blipFill>
        <p:spPr>
          <a:xfrm>
            <a:off x="2190001" y="4155710"/>
            <a:ext cx="7888198" cy="235477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2735561" y="1019059"/>
            <a:ext cx="69508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Teste das tabelas povoadas corretamente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Criando PK em `CHARACTERS` E FK EM `EPISODES`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(ACTOR_ESS);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CONSTRAINT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fk_ACTOR_ESS_ID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FOREIGN 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`STAR1`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`ACTOR_ESS`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18918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2214562" y="2269024"/>
            <a:ext cx="84105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"TOP 10 QUANTIDADE DE CASAS POR REGIÃO"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(*)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8.0/Uploads/REGIONS.csv'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5638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734940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08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063968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AB3C980-7F23-437F-AC08-4C68D6F7697E}"/>
              </a:ext>
            </a:extLst>
          </p:cNvPr>
          <p:cNvSpPr/>
          <p:nvPr/>
        </p:nvSpPr>
        <p:spPr>
          <a:xfrm>
            <a:off x="1162051" y="1653144"/>
            <a:ext cx="2876549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15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269241E-76A5-43DE-87FC-708443EC3FDC}"/>
              </a:ext>
            </a:extLst>
          </p:cNvPr>
          <p:cNvSpPr txBox="1"/>
          <p:nvPr/>
        </p:nvSpPr>
        <p:spPr>
          <a:xfrm>
            <a:off x="815537" y="2269024"/>
            <a:ext cx="10515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 PERSONAGENS VIVOS POR MAIS TEMPO E EM QUANTOS EPISÓDIOS APARECERAM"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*, LAST_APPEARANCE-FIRST_APPEARANCE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8.0/Uploads/TOP_APEA.csv'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0920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1572</Words>
  <Application>Microsoft Office PowerPoint</Application>
  <PresentationFormat>Widescreen</PresentationFormat>
  <Paragraphs>496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Honer Gelmini Liberal</dc:creator>
  <cp:lastModifiedBy>Honer Gelmini Liberal</cp:lastModifiedBy>
  <cp:revision>16</cp:revision>
  <dcterms:created xsi:type="dcterms:W3CDTF">2021-11-22T16:36:41Z</dcterms:created>
  <dcterms:modified xsi:type="dcterms:W3CDTF">2021-11-22T21:18:09Z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f47791-4013-4c1a-b612-0fdac7e11a99_Enabled">
    <vt:lpwstr>true</vt:lpwstr>
  </property>
  <property fmtid="{D5CDD505-2E9C-101B-9397-08002B2CF9AE}" pid="3" name="MSIP_Label_9df47791-4013-4c1a-b612-0fdac7e11a99_SetDate">
    <vt:lpwstr>2021-11-22T21:18:09Z</vt:lpwstr>
  </property>
  <property fmtid="{D5CDD505-2E9C-101B-9397-08002B2CF9AE}" pid="4" name="MSIP_Label_9df47791-4013-4c1a-b612-0fdac7e11a99_Method">
    <vt:lpwstr>Privileged</vt:lpwstr>
  </property>
  <property fmtid="{D5CDD505-2E9C-101B-9397-08002B2CF9AE}" pid="5" name="MSIP_Label_9df47791-4013-4c1a-b612-0fdac7e11a99_Name">
    <vt:lpwstr>Teste_Externo</vt:lpwstr>
  </property>
  <property fmtid="{D5CDD505-2E9C-101B-9397-08002B2CF9AE}" pid="6" name="MSIP_Label_9df47791-4013-4c1a-b612-0fdac7e11a99_SiteId">
    <vt:lpwstr>3f54b4f9-5f65-4ed2-905f-fb14a26799c6</vt:lpwstr>
  </property>
  <property fmtid="{D5CDD505-2E9C-101B-9397-08002B2CF9AE}" pid="7" name="MSIP_Label_9df47791-4013-4c1a-b612-0fdac7e11a99_ActionId">
    <vt:lpwstr>7855ccf8-55e7-40bd-ab94-527d79535489</vt:lpwstr>
  </property>
  <property fmtid="{D5CDD505-2E9C-101B-9397-08002B2CF9AE}" pid="8" name="MSIP_Label_9df47791-4013-4c1a-b612-0fdac7e11a99_ContentBits">
    <vt:lpwstr>2</vt:lpwstr>
  </property>
</Properties>
</file>